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8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8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09" autoAdjust="0"/>
  </p:normalViewPr>
  <p:slideViewPr>
    <p:cSldViewPr snapToGrid="0" showGuides="1">
      <p:cViewPr>
        <p:scale>
          <a:sx n="100" d="100"/>
          <a:sy n="100" d="100"/>
        </p:scale>
        <p:origin x="-12" y="23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53113"/>
              <a:gd name="adj2" fmla="val -22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812648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568014"/>
            <a:ext cx="2799538" cy="1409099"/>
          </a:xfrm>
          <a:prstGeom prst="wedgeRoundRectCallout">
            <a:avLst>
              <a:gd name="adj1" fmla="val 111427"/>
              <a:gd name="adj2" fmla="val 57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86325" y="3715980"/>
            <a:ext cx="2357097" cy="286964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Копиране</a:t>
            </a:r>
          </a:p>
          <a:p>
            <a:r>
              <a:rPr lang="bg-BG" sz="3600" b="1" dirty="0"/>
              <a:t>Преместване</a:t>
            </a:r>
          </a:p>
          <a:p>
            <a:r>
              <a:rPr lang="bg-BG" sz="3600" b="1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 smtClean="0"/>
              <a:t>Изтриване</a:t>
            </a:r>
            <a:endParaRPr lang="bg-BG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82" y="1198961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29" y="1857185"/>
            <a:ext cx="2596188" cy="2596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69" y="3995250"/>
            <a:ext cx="2539682" cy="2539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90" y="4583879"/>
            <a:ext cx="1951053" cy="19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453933"/>
            <a:ext cx="2670629" cy="971491"/>
          </a:xfrm>
          <a:prstGeom prst="wedgeRoundRectCallout">
            <a:avLst>
              <a:gd name="adj1" fmla="val 71125"/>
              <a:gd name="adj2" fmla="val 1316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74473"/>
              <a:gd name="adj2" fmla="val 13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6954"/>
              <a:gd name="adj2" fmla="val -766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284120" y="3231356"/>
            <a:ext cx="330690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9573" y="3231356"/>
            <a:ext cx="306727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3"/>
          <a:srcRect b="1774"/>
          <a:stretch/>
        </p:blipFill>
        <p:spPr>
          <a:xfrm>
            <a:off x="2725851" y="1308233"/>
            <a:ext cx="6740273" cy="542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6232727" y="4640515"/>
            <a:ext cx="3463725" cy="1163648"/>
          </a:xfrm>
          <a:prstGeom prst="wedgeRoundRectCallout">
            <a:avLst>
              <a:gd name="adj1" fmla="val -112908"/>
              <a:gd name="adj2" fmla="val -125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578997" y="1984946"/>
            <a:ext cx="2428877" cy="659619"/>
          </a:xfrm>
          <a:prstGeom prst="wedgeRoundRectCallout">
            <a:avLst>
              <a:gd name="adj1" fmla="val -109568"/>
              <a:gd name="adj2" fmla="val -458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88" y="1312840"/>
            <a:ext cx="6739200" cy="54229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000876" y="4357690"/>
            <a:ext cx="4533900" cy="1243010"/>
          </a:xfrm>
          <a:prstGeom prst="wedgeRoundRectCallout">
            <a:avLst>
              <a:gd name="adj1" fmla="val -36819"/>
              <a:gd name="adj2" fmla="val -10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748790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bg-BG" dirty="0" smtClean="0"/>
              <a:t>преименуване на </a:t>
            </a:r>
            <a:r>
              <a:rPr lang="bg-BG" dirty="0"/>
              <a:t>файл </a:t>
            </a:r>
            <a:r>
              <a:rPr lang="bg-BG" dirty="0" smtClean="0"/>
              <a:t>(1)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222943" y="4382815"/>
            <a:ext cx="3463725" cy="1163648"/>
          </a:xfrm>
          <a:prstGeom prst="wedgeRoundRectCallout">
            <a:avLst>
              <a:gd name="adj1" fmla="val -61980"/>
              <a:gd name="adj2" fmla="val -111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5332" y="2333687"/>
            <a:ext cx="2867017" cy="1262943"/>
          </a:xfrm>
          <a:prstGeom prst="wedgeRoundRectCallout">
            <a:avLst>
              <a:gd name="adj1" fmla="val 114259"/>
              <a:gd name="adj2" fmla="val -38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върху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738387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bg-BG" dirty="0" smtClean="0"/>
              <a:t>преименуване на </a:t>
            </a:r>
            <a:r>
              <a:rPr lang="bg-BG" dirty="0"/>
              <a:t>файл </a:t>
            </a:r>
            <a:r>
              <a:rPr lang="bg-BG" dirty="0" smtClean="0"/>
              <a:t>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8" name="Закръглено правоъгълно изнесено означение 14"/>
          <p:cNvSpPr/>
          <p:nvPr/>
        </p:nvSpPr>
        <p:spPr bwMode="auto">
          <a:xfrm>
            <a:off x="3228971" y="4086297"/>
            <a:ext cx="2867017" cy="1262943"/>
          </a:xfrm>
          <a:prstGeom prst="wedgeRoundRectCallout">
            <a:avLst>
              <a:gd name="adj1" fmla="val 81634"/>
              <a:gd name="adj2" fmla="val -75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6"/>
          <p:cNvSpPr/>
          <p:nvPr/>
        </p:nvSpPr>
        <p:spPr bwMode="auto">
          <a:xfrm>
            <a:off x="7971460" y="4086297"/>
            <a:ext cx="3749039" cy="1467728"/>
          </a:xfrm>
          <a:prstGeom prst="wedgeRoundRectCallout">
            <a:avLst>
              <a:gd name="adj1" fmla="val -44990"/>
              <a:gd name="adj2" fmla="val -7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</a:t>
            </a:r>
            <a:r>
              <a:rPr lang="bg-BG" b="1" dirty="0"/>
              <a:t>необратима </a:t>
            </a:r>
            <a:r>
              <a:rPr lang="bg-BG" b="1" dirty="0" smtClean="0"/>
              <a:t>команда </a:t>
            </a:r>
            <a:endParaRPr lang="bg-BG" b="1" dirty="0"/>
          </a:p>
          <a:p>
            <a:pPr>
              <a:buClr>
                <a:schemeClr val="tx1"/>
              </a:buClr>
            </a:pPr>
            <a:r>
              <a:rPr lang="bg-BG" dirty="0"/>
              <a:t>Изтритите данни </a:t>
            </a:r>
            <a:r>
              <a:rPr lang="bg-BG" b="1" dirty="0"/>
              <a:t>невинаги</a:t>
            </a:r>
            <a:r>
              <a:rPr lang="bg-BG" dirty="0"/>
              <a:t> може да се </a:t>
            </a:r>
            <a:r>
              <a:rPr lang="bg-BG" dirty="0" smtClean="0"/>
              <a:t>възстановят</a:t>
            </a:r>
            <a:endParaRPr lang="bg-BG" dirty="0"/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524750" y="4029936"/>
            <a:ext cx="3611753" cy="1274216"/>
          </a:xfrm>
          <a:prstGeom prst="wedgeRoundRectCallout">
            <a:avLst>
              <a:gd name="adj1" fmla="val -8633"/>
              <a:gd name="adj2" fmla="val -987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действия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/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͏</a:t>
            </a:r>
            <a:r>
              <a:rPr lang="bg-BG" sz="3400" b="1" dirty="0" smtClean="0"/>
              <a:t>Изглед</a:t>
            </a:r>
            <a:r>
              <a:rPr lang="bg-BG" sz="3400" dirty="0" smtClean="0"/>
              <a:t> </a:t>
            </a:r>
            <a:r>
              <a:rPr lang="bg-BG" sz="3400" dirty="0"/>
              <a:t>и </a:t>
            </a:r>
            <a:r>
              <a:rPr lang="bg-BG" sz="3400" b="1" dirty="0"/>
              <a:t>визуализация</a:t>
            </a:r>
            <a:r>
              <a:rPr lang="bg-BG" sz="3400" dirty="0"/>
              <a:t>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64" y="1565408"/>
            <a:ext cx="6740273" cy="4802601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809426" y="4312737"/>
            <a:ext cx="3285981" cy="1083872"/>
          </a:xfrm>
          <a:prstGeom prst="wedgeRoundRectCallout">
            <a:avLst>
              <a:gd name="adj1" fmla="val -46559"/>
              <a:gd name="adj2" fmla="val 19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файл от коша (1)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 правоъгълник 9"/>
          <p:cNvSpPr/>
          <p:nvPr/>
        </p:nvSpPr>
        <p:spPr bwMode="auto">
          <a:xfrm>
            <a:off x="4513942" y="3699316"/>
            <a:ext cx="1262742" cy="302091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8278574" y="1508258"/>
            <a:ext cx="3276991" cy="789792"/>
          </a:xfrm>
          <a:prstGeom prst="wedgeRoundRectCallout">
            <a:avLst>
              <a:gd name="adj1" fmla="val -103928"/>
              <a:gd name="adj2" fmla="val 154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278574" y="2718747"/>
            <a:ext cx="3486150" cy="1192528"/>
          </a:xfrm>
          <a:prstGeom prst="wedgeRoundRectCallout">
            <a:avLst>
              <a:gd name="adj1" fmla="val -135314"/>
              <a:gd name="adj2" fmla="val 11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изтрие файла безвъзвратно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53375" y="4331972"/>
            <a:ext cx="3735344" cy="834456"/>
          </a:xfrm>
          <a:prstGeom prst="wedgeRoundRectCallout">
            <a:avLst>
              <a:gd name="adj1" fmla="val -106767"/>
              <a:gd name="adj2" fmla="val -96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възстанови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файл от коша 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801414"/>
            <a:ext cx="7354326" cy="4410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/>
          <p:cNvSpPr/>
          <p:nvPr/>
        </p:nvSpPr>
        <p:spPr bwMode="auto">
          <a:xfrm>
            <a:off x="7010400" y="1639489"/>
            <a:ext cx="4629150" cy="1246586"/>
          </a:xfrm>
          <a:prstGeom prst="wedgeRoundRectCallout">
            <a:avLst>
              <a:gd name="adj1" fmla="val 566"/>
              <a:gd name="adj2" fmla="val 129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потвърждаване преди изтриване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504058" cy="236576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/>
              <a:t>улеснение на работата с папки</a:t>
            </a:r>
          </a:p>
          <a:p>
            <a:r>
              <a:rPr lang="bg-BG" b="1" dirty="0"/>
              <a:t>Бърза</a:t>
            </a:r>
            <a:r>
              <a:rPr lang="bg-BG" dirty="0"/>
              <a:t> и </a:t>
            </a:r>
            <a:r>
              <a:rPr lang="bg-BG" b="1" dirty="0"/>
              <a:t>удобна</a:t>
            </a:r>
            <a:r>
              <a:rPr lang="bg-BG" dirty="0"/>
              <a:t>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6383"/>
              <a:gd name="adj2" fmla="val -602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мениджър изберете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39" y="5226253"/>
            <a:ext cx="4337685" cy="1145971"/>
          </a:xfrm>
          <a:prstGeom prst="wedgeRoundRectCallout">
            <a:avLst>
              <a:gd name="adj1" fmla="val 35279"/>
              <a:gd name="adj2" fmla="val -73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или от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в работната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291840"/>
            <a:ext cx="661181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36126" y="3008142"/>
            <a:ext cx="721508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82" y="1849024"/>
            <a:ext cx="6531237" cy="46837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763000" y="1473199"/>
            <a:ext cx="3178458" cy="808451"/>
          </a:xfrm>
          <a:prstGeom prst="wedgeRoundRectCallout">
            <a:avLst>
              <a:gd name="adj1" fmla="val -32386"/>
              <a:gd name="adj2" fmla="val 11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78629" y="2771445"/>
            <a:ext cx="2937826" cy="1163652"/>
          </a:xfrm>
          <a:prstGeom prst="wedgeRoundRectCallout">
            <a:avLst>
              <a:gd name="adj1" fmla="val 142067"/>
              <a:gd name="adj2" fmla="val -743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74993"/>
              <a:gd name="adj2" fmla="val -399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–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</a:t>
            </a:r>
            <a:r>
              <a:rPr lang="bg-BG" sz="2800" dirty="0">
                <a:solidFill>
                  <a:schemeClr val="bg2"/>
                </a:solidFill>
              </a:rPr>
              <a:t>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и папки, </a:t>
            </a:r>
            <a:r>
              <a:rPr lang="bg-BG" sz="2800" dirty="0">
                <a:solidFill>
                  <a:schemeClr val="bg2"/>
                </a:solidFill>
              </a:rPr>
              <a:t>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Файловата система </a:t>
            </a:r>
            <a:r>
              <a:rPr lang="bg-BG" sz="2800" dirty="0" smtClean="0">
                <a:solidFill>
                  <a:schemeClr val="bg2"/>
                </a:solidFill>
              </a:rPr>
              <a:t>–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дървовидната структура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Файловият мениджър </a:t>
            </a:r>
            <a:r>
              <a:rPr lang="bg-BG" sz="2800" dirty="0">
                <a:solidFill>
                  <a:schemeClr val="bg2"/>
                </a:solidFill>
              </a:rPr>
              <a:t>улеснява действията с </a:t>
            </a:r>
            <a:r>
              <a:rPr lang="bg-BG" sz="2800" b="1" dirty="0">
                <a:solidFill>
                  <a:schemeClr val="bg2"/>
                </a:solidFill>
              </a:rPr>
              <a:t>файлове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папки </a:t>
            </a:r>
            <a:r>
              <a:rPr lang="bg-BG" sz="2800" dirty="0" smtClean="0">
                <a:solidFill>
                  <a:schemeClr val="bg2"/>
                </a:solidFill>
              </a:rPr>
              <a:t>–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2"/>
                </a:solidFill>
              </a:rPr>
              <a:t>невинаги е 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Име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Разширение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типа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Разделител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между името и разширението е </a:t>
            </a:r>
            <a:r>
              <a:rPr lang="bg-BG" sz="3200" b="1" dirty="0"/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/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85875"/>
            <a:ext cx="11804832" cy="527427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/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Допустими</a:t>
            </a:r>
            <a:r>
              <a:rPr lang="bg-BG" sz="3200" dirty="0"/>
              <a:t> символи са: </a:t>
            </a:r>
            <a:endParaRPr lang="en-US" sz="3200" dirty="0" smtClean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b="1" dirty="0" smtClean="0">
                <a:solidFill>
                  <a:schemeClr val="bg1"/>
                </a:solidFill>
              </a:rPr>
              <a:t>букви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цифри</a:t>
            </a:r>
            <a:r>
              <a:rPr lang="bg-BG" sz="3000" dirty="0"/>
              <a:t>,  </a:t>
            </a:r>
            <a:r>
              <a:rPr lang="bg-BG" sz="3000" b="1" dirty="0">
                <a:solidFill>
                  <a:schemeClr val="bg1"/>
                </a:solidFill>
              </a:rPr>
              <a:t>интервал</a:t>
            </a:r>
            <a:r>
              <a:rPr lang="bg-BG" sz="3000" dirty="0"/>
              <a:t>, </a:t>
            </a:r>
            <a:r>
              <a:rPr lang="bg-BG" sz="3000" b="1" dirty="0" smtClean="0">
                <a:solidFill>
                  <a:schemeClr val="bg1"/>
                </a:solidFill>
              </a:rPr>
              <a:t>-</a:t>
            </a:r>
            <a:r>
              <a:rPr lang="en-US" sz="3000" dirty="0"/>
              <a:t>,</a:t>
            </a:r>
            <a:r>
              <a:rPr lang="bg-BG" sz="3000" dirty="0" smtClean="0"/>
              <a:t> </a:t>
            </a:r>
            <a:r>
              <a:rPr lang="bg-BG" sz="3000" b="1" dirty="0" smtClean="0">
                <a:solidFill>
                  <a:schemeClr val="bg1"/>
                </a:solidFill>
              </a:rPr>
              <a:t>_</a:t>
            </a:r>
            <a:r>
              <a:rPr lang="en-US" sz="3000" dirty="0"/>
              <a:t>,</a:t>
            </a:r>
            <a:r>
              <a:rPr lang="bg-BG" sz="3000" dirty="0" smtClean="0"/>
              <a:t> </a:t>
            </a:r>
            <a:r>
              <a:rPr lang="bg-BG" sz="3000" dirty="0" smtClean="0">
                <a:solidFill>
                  <a:schemeClr val="bg1"/>
                </a:solidFill>
              </a:rPr>
              <a:t>.</a:t>
            </a:r>
            <a:r>
              <a:rPr lang="bg-BG" sz="3000" dirty="0" smtClean="0"/>
              <a:t> </a:t>
            </a:r>
            <a:endParaRPr lang="bg-BG" sz="3000" dirty="0"/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Недопустими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символи са: </a:t>
            </a:r>
            <a:endParaRPr lang="en-US" sz="3200" dirty="0" smtClean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000" b="1" dirty="0" smtClean="0">
                <a:solidFill>
                  <a:schemeClr val="bg1"/>
                </a:solidFill>
              </a:rPr>
              <a:t>\</a:t>
            </a:r>
            <a:r>
              <a:rPr lang="en-US" sz="3000" dirty="0" smtClean="0"/>
              <a:t>,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|</a:t>
            </a:r>
            <a:endParaRPr lang="en-US" sz="30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dirty="0" smtClean="0"/>
              <a:t>Те имат</a:t>
            </a:r>
            <a:r>
              <a:rPr lang="en-US" sz="3000" dirty="0" smtClean="0"/>
              <a:t> </a:t>
            </a:r>
            <a:r>
              <a:rPr lang="bg-BG" sz="3000" dirty="0" smtClean="0"/>
              <a:t>специално </a:t>
            </a:r>
            <a:r>
              <a:rPr lang="bg-BG" sz="3000" dirty="0"/>
              <a:t>предназначение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/>
              <a:t>предназначението на данните </a:t>
            </a:r>
            <a:r>
              <a:rPr lang="bg-BG" sz="3200" dirty="0"/>
              <a:t>във файла и </a:t>
            </a:r>
            <a:r>
              <a:rPr lang="bg-BG" sz="3200" dirty="0" smtClean="0"/>
              <a:t>програмите</a:t>
            </a:r>
            <a:r>
              <a:rPr lang="en-US" sz="3200" dirty="0" smtClean="0"/>
              <a:t>,</a:t>
            </a:r>
            <a:r>
              <a:rPr lang="bg-BG" sz="3200" dirty="0" smtClean="0"/>
              <a:t> </a:t>
            </a:r>
            <a:r>
              <a:rPr lang="bg-BG" sz="3200" dirty="0"/>
              <a:t>с които може да се </a:t>
            </a:r>
            <a:r>
              <a:rPr lang="bg-BG" sz="3200" dirty="0" smtClean="0"/>
              <a:t>обработва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593844" y="4425518"/>
            <a:ext cx="2557466" cy="844062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851819" y="4302303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44874" y="1400336"/>
            <a:ext cx="4276578" cy="982463"/>
          </a:xfrm>
          <a:prstGeom prst="wedgeRoundRectCallout">
            <a:avLst>
              <a:gd name="adj1" fmla="val 25283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09985" y="3239589"/>
            <a:ext cx="3783295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93280" y="3239588"/>
            <a:ext cx="130629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23909" y="3239588"/>
            <a:ext cx="879497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 smtClean="0"/>
              <a:t>.</a:t>
            </a:r>
            <a:r>
              <a:rPr lang="en-US" sz="3200" b="1" dirty="0" err="1" smtClean="0">
                <a:solidFill>
                  <a:schemeClr val="bg1"/>
                </a:solidFill>
              </a:rPr>
              <a:t>png</a:t>
            </a:r>
            <a:endParaRPr lang="en-US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811143" y="1679101"/>
            <a:ext cx="3099068" cy="862296"/>
          </a:xfrm>
          <a:prstGeom prst="wedgeRoundRectCallout">
            <a:avLst>
              <a:gd name="adj1" fmla="val -42740"/>
              <a:gd name="adj2" fmla="val 10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03268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073161" y="3379289"/>
            <a:ext cx="3099068" cy="862296"/>
          </a:xfrm>
          <a:prstGeom prst="wedgeRoundRectCallout">
            <a:avLst>
              <a:gd name="adj1" fmla="val -38497"/>
              <a:gd name="adj2" fmla="val 161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5607320" y="5084810"/>
            <a:ext cx="3099068" cy="862296"/>
          </a:xfrm>
          <a:prstGeom prst="wedgeRoundRectCallout">
            <a:avLst>
              <a:gd name="adj1" fmla="val -29069"/>
              <a:gd name="adj2" fmla="val 127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165" y="1975899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</a:t>
            </a:r>
            <a:r>
              <a:rPr lang="bg-BG" sz="2800" b="1" dirty="0"/>
              <a:t>съвкупност</a:t>
            </a:r>
            <a:r>
              <a:rPr lang="bg-BG" sz="2800" dirty="0"/>
              <a:t> от </a:t>
            </a:r>
            <a:r>
              <a:rPr lang="bg-BG" sz="2800" b="1" dirty="0"/>
              <a:t>файлове</a:t>
            </a:r>
            <a:r>
              <a:rPr lang="en-US" sz="2800" dirty="0"/>
              <a:t> </a:t>
            </a:r>
            <a:r>
              <a:rPr lang="bg-BG" sz="2800" dirty="0"/>
              <a:t>и/или </a:t>
            </a:r>
            <a:r>
              <a:rPr lang="bg-BG" sz="2800" b="1" dirty="0"/>
              <a:t>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Име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– последователност от символ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Път</a:t>
            </a:r>
            <a:r>
              <a:rPr lang="bg-BG" sz="2800" dirty="0"/>
              <a:t>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/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83862"/>
              <a:gd name="adj2" fmla="val -5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9844"/>
              <a:gd name="adj2" fmla="val 320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38637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018585" y="2672862"/>
            <a:ext cx="1491175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851164" y="3608975"/>
            <a:ext cx="2302564" cy="23538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3" grpId="0" animBg="1"/>
      <p:bldP spid="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</a:t>
            </a:r>
            <a:r>
              <a:rPr lang="en-US" sz="3400" b="1" dirty="0" smtClean="0"/>
              <a:t>–</a:t>
            </a:r>
            <a:r>
              <a:rPr lang="bg-BG" sz="3400" b="1" dirty="0" smtClean="0"/>
              <a:t>дървовидна</a:t>
            </a:r>
            <a:r>
              <a:rPr lang="bg-BG" sz="3400" dirty="0" smtClean="0"/>
              <a:t> </a:t>
            </a:r>
            <a:r>
              <a:rPr lang="bg-BG" sz="3400" b="1" dirty="0"/>
              <a:t>структура</a:t>
            </a:r>
            <a:r>
              <a:rPr lang="bg-BG" sz="3400" dirty="0"/>
              <a:t>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Файловият мениджър </a:t>
            </a:r>
            <a:r>
              <a:rPr lang="en-US" sz="3400" b="1" dirty="0"/>
              <a:t>–</a:t>
            </a:r>
            <a:r>
              <a:rPr lang="bg-BG" sz="3400" b="1" dirty="0" smtClean="0">
                <a:solidFill>
                  <a:schemeClr val="bg1"/>
                </a:solidFill>
              </a:rPr>
              <a:t> </a:t>
            </a:r>
            <a:r>
              <a:rPr lang="bg-BG" sz="3400" dirty="0"/>
              <a:t>програма за </a:t>
            </a:r>
            <a:r>
              <a:rPr lang="bg-BG" sz="3400" b="1" dirty="0"/>
              <a:t>работа</a:t>
            </a:r>
            <a:r>
              <a:rPr lang="bg-BG" sz="3400" dirty="0"/>
              <a:t> с </a:t>
            </a:r>
            <a:r>
              <a:rPr lang="bg-BG" sz="3400" b="1" dirty="0"/>
              <a:t>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3" y="1504709"/>
            <a:ext cx="6271435" cy="42899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6891</TotalTime>
  <Words>809</Words>
  <Application>Microsoft Office PowerPoint</Application>
  <PresentationFormat>Widescreen</PresentationFormat>
  <Paragraphs>169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Файлова система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811</cp:revision>
  <dcterms:created xsi:type="dcterms:W3CDTF">2018-05-23T13:08:44Z</dcterms:created>
  <dcterms:modified xsi:type="dcterms:W3CDTF">2023-12-05T20:16:17Z</dcterms:modified>
  <cp:category/>
</cp:coreProperties>
</file>